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257" r:id="rId2"/>
    <p:sldId id="366" r:id="rId3"/>
    <p:sldId id="311" r:id="rId4"/>
    <p:sldId id="367" r:id="rId5"/>
    <p:sldId id="317" r:id="rId6"/>
    <p:sldId id="359" r:id="rId7"/>
    <p:sldId id="360" r:id="rId8"/>
    <p:sldId id="364" r:id="rId9"/>
    <p:sldId id="361" r:id="rId10"/>
    <p:sldId id="379" r:id="rId11"/>
    <p:sldId id="380" r:id="rId12"/>
    <p:sldId id="375" r:id="rId13"/>
    <p:sldId id="368" r:id="rId14"/>
    <p:sldId id="369" r:id="rId15"/>
    <p:sldId id="370" r:id="rId16"/>
    <p:sldId id="371" r:id="rId17"/>
    <p:sldId id="373" r:id="rId18"/>
    <p:sldId id="376" r:id="rId19"/>
    <p:sldId id="323" r:id="rId20"/>
    <p:sldId id="365" r:id="rId21"/>
    <p:sldId id="378" r:id="rId22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551" autoAdjust="0"/>
  </p:normalViewPr>
  <p:slideViewPr>
    <p:cSldViewPr>
      <p:cViewPr varScale="1">
        <p:scale>
          <a:sx n="73" d="100"/>
          <a:sy n="73" d="100"/>
        </p:scale>
        <p:origin x="10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28" y="-130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01228BA-F5CF-41E8-842E-5E50213E67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0" tIns="46966" rIns="93930" bIns="46966" numCol="1" anchor="t" anchorCtr="0" compatLnSpc="1">
            <a:prstTxWarp prst="textNoShape">
              <a:avLst/>
            </a:prstTxWarp>
          </a:bodyPr>
          <a:lstStyle>
            <a:lvl1pPr defTabSz="93939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B30874F-C598-43E0-B73F-E939D8870F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0" tIns="46966" rIns="93930" bIns="46966" numCol="1" anchor="t" anchorCtr="0" compatLnSpc="1">
            <a:prstTxWarp prst="textNoShape">
              <a:avLst/>
            </a:prstTxWarp>
          </a:bodyPr>
          <a:lstStyle>
            <a:lvl1pPr algn="r" defTabSz="939392">
              <a:defRPr sz="1200">
                <a:latin typeface="Arial" charset="0"/>
              </a:defRPr>
            </a:lvl1pPr>
          </a:lstStyle>
          <a:p>
            <a:pPr>
              <a:defRPr/>
            </a:pPr>
            <a:fld id="{04B893D0-DA45-4B32-AE9F-54932D09B857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7F94C20F-6B91-4CF4-B8CF-AED61F3E7B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2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0" tIns="46966" rIns="93930" bIns="46966" numCol="1" anchor="b" anchorCtr="0" compatLnSpc="1">
            <a:prstTxWarp prst="textNoShape">
              <a:avLst/>
            </a:prstTxWarp>
          </a:bodyPr>
          <a:lstStyle>
            <a:lvl1pPr defTabSz="939392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E9CB919E-BA75-4E8B-ABB9-7FDDE351A1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89312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0" tIns="46966" rIns="93930" bIns="46966" numCol="1" anchor="b" anchorCtr="0" compatLnSpc="1">
            <a:prstTxWarp prst="textNoShape">
              <a:avLst/>
            </a:prstTxWarp>
          </a:bodyPr>
          <a:lstStyle>
            <a:lvl1pPr algn="r" defTabSz="938383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3F8883-4DC9-403D-8BA6-A53C5E59B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6895FF-141D-4F46-A4FE-672F606B94F3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0" tIns="46966" rIns="93930" bIns="46966" numCol="1" anchor="t" anchorCtr="0" compatLnSpc="1">
            <a:prstTxWarp prst="textNoShape">
              <a:avLst/>
            </a:prstTxWarp>
          </a:bodyPr>
          <a:lstStyle>
            <a:lvl1pPr defTabSz="939392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BDDE-041B-414A-9ED5-E52D55886209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008705" y="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0" tIns="46966" rIns="93930" bIns="46966" numCol="1" anchor="t" anchorCtr="0" compatLnSpc="1">
            <a:prstTxWarp prst="textNoShape">
              <a:avLst/>
            </a:prstTxWarp>
          </a:bodyPr>
          <a:lstStyle>
            <a:lvl1pPr algn="r" defTabSz="939392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F9813A7-FA6A-42BE-81B1-5B2B1A7A6A62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45F984-E3E0-4D2D-BB3E-EA25676334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9" tIns="46090" rIns="92179" bIns="460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3DE769-9057-4AF4-B31A-D75EC2AE6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07708" y="4447379"/>
            <a:ext cx="5661660" cy="421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0" tIns="46966" rIns="93930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2A814-33FE-4DE2-B642-A1252033A3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89312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0" tIns="46966" rIns="93930" bIns="46966" numCol="1" anchor="b" anchorCtr="0" compatLnSpc="1">
            <a:prstTxWarp prst="textNoShape">
              <a:avLst/>
            </a:prstTxWarp>
          </a:bodyPr>
          <a:lstStyle>
            <a:lvl1pPr defTabSz="939392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42ED2-C344-47AE-9127-E812E4878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008705" y="8893121"/>
            <a:ext cx="3066733" cy="4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0" tIns="46966" rIns="93930" bIns="46966" numCol="1" anchor="b" anchorCtr="0" compatLnSpc="1">
            <a:prstTxWarp prst="textNoShape">
              <a:avLst/>
            </a:prstTxWarp>
          </a:bodyPr>
          <a:lstStyle>
            <a:lvl1pPr algn="r" defTabSz="93838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1B3B0E-86A2-4135-96C6-F32BE38F0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B9C18642-3288-473F-85A7-20C1286619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20D9404-04F2-4F42-ADA1-440EBAC83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4181033-31C0-4255-B6AF-677CFFFE2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6427" indent="-294780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79119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0766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2414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061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5709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37356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9004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7283578-7CA4-4279-8D86-563E81F314FC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D828A7D-5EE8-4044-AE60-853BB7BFF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64358B2-99DD-4495-B4C6-79F24A3E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50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355C3D8-ED72-43DB-B7E4-E0B9A7F78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6427" indent="-294780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79119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0766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2414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061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5709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37356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9004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B32C1DE-7FA5-4F60-BDF0-A58E37E6B75B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311A3A0-779B-4689-B71A-5DBD3B003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D80E151D-ED21-449A-B110-DFF98BBF2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C58ADA4-2273-43A0-8A8E-59E6C462C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6427" indent="-294780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79119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0766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2414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061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5709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37356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9004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F40984B-070C-4015-ABF3-6A811CFFE60F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843FBCF-0911-48CC-B0A8-F0FF238B84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D44EDDC-BF0C-4E5E-9230-2B7F64F2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92CED02-656E-4A7B-A078-E5DEB7D2DC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6427" indent="-294780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79119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0766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2414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061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5709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37356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9004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4FD470F-66B9-4FFC-BBAF-78F9F8DF5A3A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4D55046-3889-4BD6-915C-2079C8EE8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5C54F16-CED2-45C4-8E3A-73C949D0B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0D40DFE-AE94-46F8-BBDA-5A6DDBCCD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66427" indent="-294780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79119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50766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122414" indent="-235824" defTabSz="93838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94061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65709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537356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4009004" indent="-235824" defTabSz="938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FCFD9EA-3957-46A8-B252-64EDC6932C36}" type="slidenum">
              <a:rPr lang="en-US" altLang="en-US" smtClean="0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828A50D-7D53-44B2-9227-F14C34E7FD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6E2F165-6928-410B-BD33-8F8A6EB318E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8126A5A-00E0-4F29-9354-5935188A171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348FC306-DACA-4DF1-9CD2-A8143D7B18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6815C39-CCDC-4396-9FA0-A2C1C4F837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5FF36997-21D8-4BFE-A648-2F7CF7A59A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C9D5F7C-8E75-4EAC-A825-1AA013E672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0790909-B6D2-4660-B23F-D632AA5B09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4A546A7-EE0A-4FC9-AD74-0FF8C2C8DC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7">
            <a:extLst>
              <a:ext uri="{FF2B5EF4-FFF2-40B4-BE49-F238E27FC236}">
                <a16:creationId xmlns:a16="http://schemas.microsoft.com/office/drawing/2014/main" id="{5DE86F1B-F6B9-4FAD-8E16-6A0FA7257B38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189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8">
            <a:extLst>
              <a:ext uri="{FF2B5EF4-FFF2-40B4-BE49-F238E27FC236}">
                <a16:creationId xmlns:a16="http://schemas.microsoft.com/office/drawing/2014/main" id="{5FD1A041-71C2-4C73-BD98-25FBE325AD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762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United States Department of Agriculture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Food Safety and Inspection Service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DD50FFC-BE59-41C5-92D1-E0EF73180B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698B-CF61-43F5-B2C3-DA0BF9F60B74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EA6B13EA-DC8C-4740-8E25-B7344C803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1E0A8DDB-CA9A-48E3-8925-17541BEC7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100B-288E-4DDB-8CC3-6D4B67356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40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C1D00B-B8D7-4EBF-AFB7-2622DADBF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979A-7001-47DD-8A1D-2E149998A6BA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C45B6C-CB99-4024-A1D5-59E69C5610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5BB43-5979-41AD-8FFC-564ABF342F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4D1C7AC-314A-4650-8887-4C2890B4EFE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74917C-C0B9-4F39-B8E3-9A14B62AA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C152-2395-47E4-9A8A-A33A8D29959E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C4EE69-1DFB-4688-8651-E945B76EEE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049B-7918-4DA9-A1A1-D5895FB9A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E73677E-D431-4731-9ADB-4CAE862F183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EA1E9B-734A-41EC-A435-31BD8C48A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2CFB4-DABB-4A05-BFC8-3C9FDFC4D6EB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F7BD29-F4A9-4285-9832-6B2EA212C8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0A8C-E68D-4628-92C4-94BC641AD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14D709-0991-4597-A62A-D6DA5517750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419A40E-D38C-4EDC-94A0-259FEC88E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FAF3-B0A5-44CE-8B4A-914EF53A0AD8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580684-BE4E-45E2-B7AB-55B43283E6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A190-622F-47C9-98C3-3F2D8E629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622A948-A70A-4170-A8C1-9C4EA9C1986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25562E-A83E-47D0-8F1F-C27C7D44AD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EE457-9E31-4B65-86CB-F5FA30F04BA4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0BDDFD-E36B-4A64-833E-B65A336179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21EC-E21A-4B4A-ACA6-25EA8D435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4C84014-CC2D-4175-9057-0995186B1BE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0EB06F-37F7-4A7A-AE8E-4D237BB4F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8AFE-8A08-4E8F-8FE7-3B50AC3B752C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FC927C-4B69-4661-9475-630AB4CB9B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2DBE-4365-47CE-A403-1B755CDC1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72D427B-C425-409E-A738-EBA930CF3E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45271B-015E-453B-BFFA-01425A0D5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C49D-9D63-4AAF-B649-B9F940E9FA34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8F37C7C-C1D8-45FB-835E-AC0F60CA9C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C23A-9A56-4EED-9242-15FEAD752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1CBF3DC-D497-4A76-8102-E2C2AF0FD1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47BA1A-8762-45FA-8A2D-CA4A8D0B2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D7CB-B0C0-4ABA-8FE7-81898DD3D847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A3CBD-282E-493F-93EA-784EAE3D12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E767-E4BA-44B5-B39B-9572CC993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64B1CC4-6F8D-408E-9B89-5A9E2740A9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C6BA8DD-264E-44A2-83A1-9CAC1AF56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41AD-8D0C-4C4F-B7B3-5E86459A9E13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86A3D55-83A5-4D80-9EC2-849C17EDC5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2E83A-B0BA-4FC6-B87C-9752794CD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620C497-3627-4BE6-9121-FCD21AFCEDB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42BDACB-4A01-489F-B26F-0B0B74312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14044-B653-4B26-BD0F-8E833E9B517F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AD4A220-B789-42F8-8390-733DE0A4F2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D14BB-0167-44B8-99B2-40EB267A6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7F1F344-BA77-46F5-ADA5-7BC0136AA9D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4DFD60-FE63-42C9-8CF2-919CF17B1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02C9-013F-4609-8F51-EDC9C4FE633A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E6C5D6-53C0-4302-B178-4268D8EE8D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3116-0E99-4869-89D1-59BFAE660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582C789-09AE-48DB-93AB-A0E55890AEF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5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7F8904D-2F48-45B1-84E0-EB0433677D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F30CE3-E3EF-4743-AF7D-6E5B4A4A8110}" type="datetimeFigureOut">
              <a:rPr lang="en-US"/>
              <a:pPr>
                <a:defRPr/>
              </a:pPr>
              <a:t>9/26/2019</a:t>
            </a:fld>
            <a:endParaRPr lang="en-US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3B47B48-3A40-47DC-B7E5-F7E31CC69A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69F0D3-FD7F-4651-A9DC-AA1FEEF43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D5F40B98-5A07-4513-8A4D-61E59945F38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0D0D7FF5-08A1-4BB7-961E-2DA8C51A4D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>
                <a:extLst>
                  <a:ext uri="{FF2B5EF4-FFF2-40B4-BE49-F238E27FC236}">
                    <a16:creationId xmlns:a16="http://schemas.microsoft.com/office/drawing/2014/main" id="{B3B30C78-5BF8-41BF-95FE-2D643C26C5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207" name="Freeform 7">
                <a:extLst>
                  <a:ext uri="{FF2B5EF4-FFF2-40B4-BE49-F238E27FC236}">
                    <a16:creationId xmlns:a16="http://schemas.microsoft.com/office/drawing/2014/main" id="{E24328D1-947E-4315-97BA-3368D2E604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208" name="Freeform 8">
                <a:extLst>
                  <a:ext uri="{FF2B5EF4-FFF2-40B4-BE49-F238E27FC236}">
                    <a16:creationId xmlns:a16="http://schemas.microsoft.com/office/drawing/2014/main" id="{2E41B2B9-8819-4E07-B93D-5A16D979FB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0" name="Freeform 9">
                <a:extLst>
                  <a:ext uri="{FF2B5EF4-FFF2-40B4-BE49-F238E27FC236}">
                    <a16:creationId xmlns:a16="http://schemas.microsoft.com/office/drawing/2014/main" id="{FDA8042F-8860-4FE1-85B0-2D1E438A50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0" name="Freeform 10">
                <a:extLst>
                  <a:ext uri="{FF2B5EF4-FFF2-40B4-BE49-F238E27FC236}">
                    <a16:creationId xmlns:a16="http://schemas.microsoft.com/office/drawing/2014/main" id="{E588A286-1BC4-46E9-A763-FE1729F44D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51211" name="Freeform 11">
              <a:extLst>
                <a:ext uri="{FF2B5EF4-FFF2-40B4-BE49-F238E27FC236}">
                  <a16:creationId xmlns:a16="http://schemas.microsoft.com/office/drawing/2014/main" id="{7536EBCA-5E99-40D2-B10D-84C86FD579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12">
              <a:extLst>
                <a:ext uri="{FF2B5EF4-FFF2-40B4-BE49-F238E27FC236}">
                  <a16:creationId xmlns:a16="http://schemas.microsoft.com/office/drawing/2014/main" id="{EAFDE286-EF9B-46AF-A34F-E59B44293F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D4D2E497-6093-4CFF-B7D5-44F8E32B2C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914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14" name="Rectangle 14">
            <a:extLst>
              <a:ext uri="{FF2B5EF4-FFF2-40B4-BE49-F238E27FC236}">
                <a16:creationId xmlns:a16="http://schemas.microsoft.com/office/drawing/2014/main" id="{03AF636A-9D74-4C12-AAF6-EC840FD0A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E942E45F-D93E-436C-BB43-CC426462D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17">
            <a:extLst>
              <a:ext uri="{FF2B5EF4-FFF2-40B4-BE49-F238E27FC236}">
                <a16:creationId xmlns:a16="http://schemas.microsoft.com/office/drawing/2014/main" id="{3C122A1D-0500-48C9-8B9F-BA56C1116BDB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189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8">
            <a:extLst>
              <a:ext uri="{FF2B5EF4-FFF2-40B4-BE49-F238E27FC236}">
                <a16:creationId xmlns:a16="http://schemas.microsoft.com/office/drawing/2014/main" id="{1BDD665F-E4DE-4001-97C3-AFE64D6BEC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762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United States Department of Agriculture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Food Safety and Inspection Service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is.usd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allee.dixson@usda.gov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BCA027D1-5D4F-41ED-9DF3-394264509BE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219200"/>
            <a:ext cx="8686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Creating an Individualized </a:t>
            </a:r>
            <a:br>
              <a:rPr lang="en-US" sz="3600" dirty="0"/>
            </a:br>
            <a:r>
              <a:rPr lang="en-US" sz="3600" dirty="0"/>
              <a:t>Robust Systematic Approach </a:t>
            </a:r>
            <a:r>
              <a:rPr lang="en-US" sz="2400" dirty="0"/>
              <a:t>(RSA) </a:t>
            </a:r>
            <a:r>
              <a:rPr lang="en-US" sz="3600" dirty="0"/>
              <a:t>Plan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5CFB5D1-004C-451B-A809-D1474D9382F5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2514600"/>
            <a:ext cx="8991600" cy="4114800"/>
          </a:xfrm>
        </p:spPr>
        <p:txBody>
          <a:bodyPr/>
          <a:lstStyle/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September 26, 2019 - OSU webinar for Small/Very Small Plant Owners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2800" dirty="0"/>
              <a:t>Sallee J. Dixson, DVM, MS</a:t>
            </a:r>
          </a:p>
          <a:p>
            <a:pPr>
              <a:defRPr/>
            </a:pPr>
            <a:r>
              <a:rPr lang="en-US" sz="2800" dirty="0"/>
              <a:t>Supervisory Public Health Veterinarian-Relief</a:t>
            </a:r>
          </a:p>
          <a:p>
            <a:pPr>
              <a:defRPr/>
            </a:pPr>
            <a:r>
              <a:rPr lang="en-US" sz="2800" dirty="0"/>
              <a:t>USDA-FSIS-Office of Field Operations</a:t>
            </a:r>
          </a:p>
          <a:p>
            <a:pPr>
              <a:defRPr/>
            </a:pPr>
            <a:r>
              <a:rPr lang="en-US" sz="2800" dirty="0"/>
              <a:t>Eugene (OR) Circuit, Denver District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695CF2-DE2A-4073-9BDC-E45967398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r>
              <a:rPr lang="en-US" dirty="0"/>
              <a:t>Compares </a:t>
            </a:r>
            <a:r>
              <a:rPr lang="en-US" sz="2800" dirty="0"/>
              <a:t>(pgs. 6 – 8) SA vs. RSA</a:t>
            </a:r>
          </a:p>
          <a:p>
            <a:endParaRPr lang="en-US" sz="1600" dirty="0"/>
          </a:p>
          <a:p>
            <a:r>
              <a:rPr lang="en-US" dirty="0"/>
              <a:t>Addresses creating </a:t>
            </a:r>
            <a:r>
              <a:rPr lang="en-US" sz="2800" dirty="0"/>
              <a:t>(pgs. 10 - 11) an RSA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dirty="0"/>
              <a:t>Attach. 2: </a:t>
            </a:r>
            <a:r>
              <a:rPr lang="en-US" sz="2800" dirty="0"/>
              <a:t>guidance tool for initial assessment</a:t>
            </a:r>
          </a:p>
          <a:p>
            <a:endParaRPr lang="en-US" sz="1600" dirty="0"/>
          </a:p>
          <a:p>
            <a:r>
              <a:rPr lang="en-US" dirty="0"/>
              <a:t>Attach. 3: </a:t>
            </a:r>
            <a:r>
              <a:rPr lang="en-US" sz="2800" dirty="0"/>
              <a:t>sample RSA plan</a:t>
            </a:r>
          </a:p>
          <a:p>
            <a:endParaRPr lang="en-US" sz="1600" dirty="0"/>
          </a:p>
          <a:p>
            <a:r>
              <a:rPr lang="en-US" dirty="0"/>
              <a:t>Attach. 4: </a:t>
            </a:r>
            <a:r>
              <a:rPr lang="en-US" sz="2800" dirty="0"/>
              <a:t>sample HH Monitoring Record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92EF37-F3F7-4DFF-BA90-1D4EF684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sz="4000" dirty="0"/>
              <a:t>FSIS 2013 Compliance Guide: </a:t>
            </a:r>
            <a:r>
              <a:rPr lang="en-US" sz="3200" dirty="0"/>
              <a:t>Systematic Approach to HH of Livestock</a:t>
            </a:r>
          </a:p>
        </p:txBody>
      </p:sp>
    </p:spTree>
    <p:extLst>
      <p:ext uri="{BB962C8B-B14F-4D97-AF65-F5344CB8AC3E}">
        <p14:creationId xmlns:p14="http://schemas.microsoft.com/office/powerpoint/2010/main" val="50179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B81D6-4F34-4125-B17B-1602A887A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/>
              <a:t>Monthly PHIS Task by S/PHV</a:t>
            </a:r>
          </a:p>
          <a:p>
            <a:endParaRPr lang="en-US" sz="1400" dirty="0"/>
          </a:p>
          <a:p>
            <a:r>
              <a:rPr lang="en-US" dirty="0"/>
              <a:t>Assessment and Verification of an establishment’s RSA for HH/Slaughter</a:t>
            </a:r>
          </a:p>
          <a:p>
            <a:pPr lvl="1"/>
            <a:r>
              <a:rPr lang="en-US" dirty="0"/>
              <a:t>PHIS generates the Questionnaire used</a:t>
            </a:r>
          </a:p>
          <a:p>
            <a:pPr marL="457200" lvl="1" indent="0">
              <a:buNone/>
            </a:pPr>
            <a:r>
              <a:rPr lang="en-US" sz="2400" dirty="0"/>
              <a:t>Note: if an establishment does not have a RSA plan the questionnaire is completed with a “No” answer to Q1</a:t>
            </a:r>
          </a:p>
          <a:p>
            <a:pPr lvl="1"/>
            <a:r>
              <a:rPr lang="en-US" dirty="0"/>
              <a:t>When task is completed, MOI is provided to: DVMS, FLS, plant owner/manager 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598783-0263-41D6-8549-A48BE20D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algn="l"/>
            <a:r>
              <a:rPr lang="en-US" sz="3600" dirty="0"/>
              <a:t>Notice  04-17 (2017) </a:t>
            </a:r>
            <a:r>
              <a:rPr lang="en-US" sz="2800" dirty="0"/>
              <a:t>– </a:t>
            </a:r>
            <a:br>
              <a:rPr lang="en-US" sz="2800" dirty="0"/>
            </a:br>
            <a:r>
              <a:rPr lang="en-US" sz="2800" dirty="0"/>
              <a:t>reissued as Notice 34-18 (2018)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FD0B52-F329-4343-A0D4-4DF13341E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2" t="31285" r="73828" b="47956"/>
          <a:stretch/>
        </p:blipFill>
        <p:spPr bwMode="auto">
          <a:xfrm>
            <a:off x="6267468" y="1219200"/>
            <a:ext cx="2701577" cy="16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9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392DA5-88CC-418C-BDBF-5036C8AE1043}"/>
              </a:ext>
            </a:extLst>
          </p:cNvPr>
          <p:cNvSpPr/>
          <p:nvPr/>
        </p:nvSpPr>
        <p:spPr>
          <a:xfrm>
            <a:off x="457200" y="1143000"/>
            <a:ext cx="8382000" cy="515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Assessment &amp; Verification Review of RSA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Task Questionnaire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Does this establishment have a written Systematic Approach to humane handling and slaughter? 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b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(If Y, PHV will answer rest of questions in survey. If N, survey closes out)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Is the systematic approach and all records associated with it available for inspection program personnel review?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Does the establishment have written procedures that they effectively implement to stay in compliance with humane handling regulations?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Does the establishment keep written (or electronic) records that demonstrate that the program is being implemented as written?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Does the establishment keep records that demonstrate the program is effectively preventing identified potential noncompliance?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Does the establishment log/record corrective actions they take when it fails to implement the program as written or fails to prevent a noncompliance?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At the time of this task, does this establishment have a robust systematic approach to humane handling and slaughter? 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 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51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15AA-D8D0-4F22-A472-BDE92C7D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Creating Your RSA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947FE-A909-4587-98DE-600CB1F53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752600"/>
            <a:ext cx="8092821" cy="4572000"/>
          </a:xfrm>
        </p:spPr>
        <p:txBody>
          <a:bodyPr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Assess what you do now</a:t>
            </a:r>
          </a:p>
          <a:p>
            <a:pPr lvl="1">
              <a:defRPr/>
            </a:pPr>
            <a:r>
              <a:rPr lang="en-US" dirty="0"/>
              <a:t>Write it down/Make a flow chart </a:t>
            </a:r>
          </a:p>
          <a:p>
            <a:pPr>
              <a:defRPr/>
            </a:pPr>
            <a:r>
              <a:rPr lang="en-US" dirty="0"/>
              <a:t>Review RSA requirements</a:t>
            </a:r>
          </a:p>
          <a:p>
            <a:pPr lvl="1">
              <a:defRPr/>
            </a:pPr>
            <a:r>
              <a:rPr lang="en-US" dirty="0"/>
              <a:t>Compare to what you do now</a:t>
            </a:r>
          </a:p>
          <a:p>
            <a:pPr lvl="1">
              <a:defRPr/>
            </a:pPr>
            <a:r>
              <a:rPr lang="en-US" dirty="0"/>
              <a:t>Note any missing components</a:t>
            </a:r>
          </a:p>
          <a:p>
            <a:pPr>
              <a:defRPr/>
            </a:pPr>
            <a:r>
              <a:rPr lang="en-US" dirty="0"/>
              <a:t>Develop written plan &amp; </a:t>
            </a:r>
          </a:p>
          <a:p>
            <a:pPr marL="0" indent="0">
              <a:buNone/>
              <a:defRPr/>
            </a:pPr>
            <a:r>
              <a:rPr lang="en-US" dirty="0"/>
              <a:t>    Design monitoring records</a:t>
            </a:r>
          </a:p>
          <a:p>
            <a:pPr>
              <a:defRPr/>
            </a:pPr>
            <a:r>
              <a:rPr lang="en-US" dirty="0"/>
              <a:t>Verify written plan &amp; records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FECAF2F-7414-4218-8219-51FBA64B97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7772"/>
            <a:ext cx="2307764" cy="46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BE3061-3DA4-4DD9-9C62-343DF62D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r>
              <a:rPr lang="en-US" dirty="0"/>
              <a:t>Assess current process - </a:t>
            </a:r>
            <a:r>
              <a:rPr lang="en-US" sz="2800" dirty="0"/>
              <a:t>WRITE IT DOWN!</a:t>
            </a:r>
          </a:p>
          <a:p>
            <a:pPr lvl="1"/>
            <a:r>
              <a:rPr lang="en-US" dirty="0"/>
              <a:t>First walk through on a non-slaughter day</a:t>
            </a:r>
          </a:p>
          <a:p>
            <a:pPr lvl="2"/>
            <a:r>
              <a:rPr lang="en-US" dirty="0"/>
              <a:t>Make a list of process steps starting at unloading</a:t>
            </a:r>
          </a:p>
          <a:p>
            <a:pPr lvl="2"/>
            <a:r>
              <a:rPr lang="en-US" dirty="0"/>
              <a:t>Follow process through to bleed-out area</a:t>
            </a:r>
          </a:p>
          <a:p>
            <a:pPr lvl="1"/>
            <a:r>
              <a:rPr lang="en-US" dirty="0"/>
              <a:t>Next take your first list and observe on a slaughter day – adding/correcting as needed</a:t>
            </a:r>
          </a:p>
          <a:p>
            <a:pPr lvl="1"/>
            <a:r>
              <a:rPr lang="en-US" dirty="0"/>
              <a:t>Create a ‘clean’ copy (e.g., Word document)</a:t>
            </a:r>
          </a:p>
          <a:p>
            <a:pPr lvl="2"/>
            <a:r>
              <a:rPr lang="en-US" dirty="0"/>
              <a:t>Give the clean copy to another person</a:t>
            </a:r>
          </a:p>
          <a:p>
            <a:pPr lvl="2"/>
            <a:r>
              <a:rPr lang="en-US" dirty="0"/>
              <a:t>Have them follow process &amp; write down Comments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8E751-2CA0-42FE-8546-1B587360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Creating Your RSA Plan </a:t>
            </a:r>
            <a:r>
              <a:rPr lang="en-US" sz="3200" dirty="0"/>
              <a:t>- cont’d</a:t>
            </a: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3578E1-731A-4A79-9A58-B6E585F2B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r>
              <a:rPr lang="en-US" dirty="0"/>
              <a:t>Review the 7 elements for an RSA Plan</a:t>
            </a:r>
          </a:p>
          <a:p>
            <a:pPr lvl="1"/>
            <a:r>
              <a:rPr lang="en-US" dirty="0"/>
              <a:t>The 4 from Fed. Register Notice on HH SA</a:t>
            </a:r>
          </a:p>
          <a:p>
            <a:pPr lvl="2"/>
            <a:r>
              <a:rPr lang="en-US" dirty="0"/>
              <a:t>Initial Assessment for areas of potential concern</a:t>
            </a:r>
          </a:p>
          <a:p>
            <a:pPr lvl="2"/>
            <a:r>
              <a:rPr lang="en-US" dirty="0"/>
              <a:t>Design facilities/implement practices for good HH</a:t>
            </a:r>
          </a:p>
          <a:p>
            <a:pPr lvl="2"/>
            <a:r>
              <a:rPr lang="en-US" dirty="0"/>
              <a:t>Evaluate process periodically for effectiveness</a:t>
            </a:r>
          </a:p>
          <a:p>
            <a:pPr lvl="2"/>
            <a:r>
              <a:rPr lang="en-US" dirty="0"/>
              <a:t>Make facility/process changes based on evaluation</a:t>
            </a:r>
          </a:p>
          <a:p>
            <a:pPr lvl="1"/>
            <a:r>
              <a:rPr lang="en-US" dirty="0"/>
              <a:t>The 3 found in Dir. 6900.2, Rev. 2, for RSA</a:t>
            </a:r>
          </a:p>
          <a:p>
            <a:pPr lvl="2"/>
            <a:r>
              <a:rPr lang="en-US" dirty="0"/>
              <a:t>Written procedures for SA to HH &amp; slaughter</a:t>
            </a:r>
          </a:p>
          <a:p>
            <a:pPr lvl="2"/>
            <a:r>
              <a:rPr lang="en-US" dirty="0"/>
              <a:t>Written monitoring records</a:t>
            </a:r>
          </a:p>
          <a:p>
            <a:pPr lvl="2"/>
            <a:r>
              <a:rPr lang="en-US" dirty="0"/>
              <a:t>Both procedures/records available for FSIS review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B05AB-DF51-497B-B447-7C212CAF7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Creating Your RSA Plan </a:t>
            </a:r>
            <a:r>
              <a:rPr lang="en-US" sz="3200" dirty="0"/>
              <a:t>– cont’d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E11FF9-D9F7-4F28-91F6-6796B55F8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FSIS Compliance Guide for a SA to the HH of Livestock </a:t>
            </a:r>
            <a:r>
              <a:rPr lang="en-US" sz="1800" dirty="0"/>
              <a:t>(pgs. 6-11)</a:t>
            </a:r>
            <a:r>
              <a:rPr lang="en-US" sz="2800" dirty="0"/>
              <a:t>, compare:</a:t>
            </a:r>
          </a:p>
          <a:p>
            <a:pPr lvl="1"/>
            <a:r>
              <a:rPr lang="en-US" dirty="0"/>
              <a:t>The steps of your current process to</a:t>
            </a:r>
          </a:p>
          <a:p>
            <a:pPr lvl="1"/>
            <a:r>
              <a:rPr lang="en-US" dirty="0"/>
              <a:t>The elements for an RSA plan, and</a:t>
            </a:r>
          </a:p>
          <a:p>
            <a:pPr lvl="1"/>
            <a:r>
              <a:rPr lang="en-US" dirty="0"/>
              <a:t>Make note of any missing elements then – using the tools in the Guide (Attach. 2, 3 &amp; 4):</a:t>
            </a:r>
          </a:p>
          <a:p>
            <a:pPr lvl="2"/>
            <a:r>
              <a:rPr lang="en-US" dirty="0"/>
              <a:t>Conduct an assessment </a:t>
            </a:r>
          </a:p>
          <a:p>
            <a:pPr lvl="2"/>
            <a:r>
              <a:rPr lang="en-US" dirty="0"/>
              <a:t>Create a written plan specific to your process, and</a:t>
            </a:r>
          </a:p>
          <a:p>
            <a:pPr lvl="2"/>
            <a:r>
              <a:rPr lang="en-US" dirty="0"/>
              <a:t>Develop monitoring records 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7DC08-AE05-4886-9212-DAE11300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Creating Your RSA Plan </a:t>
            </a:r>
            <a:r>
              <a:rPr lang="en-US" sz="3200" dirty="0"/>
              <a:t>– cont’d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79042-96C4-45E2-BD3B-7832ECD4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Creating Your RSA Plan </a:t>
            </a:r>
            <a:r>
              <a:rPr lang="en-US" sz="3200" dirty="0"/>
              <a:t>– cont’d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5475E2-CCA8-4317-81DE-090DE0C16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r>
              <a:rPr lang="en-US" dirty="0"/>
              <a:t>Suggestions for using the Guide’s tools:</a:t>
            </a:r>
          </a:p>
          <a:p>
            <a:endParaRPr lang="en-US" sz="1400" dirty="0"/>
          </a:p>
          <a:p>
            <a:pPr lvl="1"/>
            <a:r>
              <a:rPr lang="en-US" dirty="0"/>
              <a:t>Do not get overwhelmed – in all likelihood the Tools are more detailed than needed for Small/Very Small slaughter establishments</a:t>
            </a:r>
          </a:p>
          <a:p>
            <a:pPr lvl="1"/>
            <a:r>
              <a:rPr lang="en-US" dirty="0"/>
              <a:t>When writing your RSA Plan – keep it as simple as possible to start.</a:t>
            </a:r>
          </a:p>
          <a:p>
            <a:pPr marL="457200" lvl="1" indent="0">
              <a:buNone/>
            </a:pPr>
            <a:r>
              <a:rPr lang="en-US" dirty="0"/>
              <a:t>   Note: By this point you may be asking -</a:t>
            </a:r>
          </a:p>
          <a:p>
            <a:pPr marL="457200" lvl="1" indent="0">
              <a:buNone/>
            </a:pPr>
            <a:r>
              <a:rPr lang="en-US" dirty="0"/>
              <a:t>   Do I do it myself or seek outside help?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5688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8E3FAE-D2A8-46CD-AE35-6699675C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/>
              <a:t>Suggestions – cont’d</a:t>
            </a:r>
          </a:p>
          <a:p>
            <a:pPr lvl="1"/>
            <a:r>
              <a:rPr lang="en-US" sz="2400" dirty="0"/>
              <a:t>When developing your Monitoring Records, group based on area, who will do monitoring, or how often will monitoring occur. Note: also consider ease of reviewing – by you &amp; FSIS</a:t>
            </a:r>
          </a:p>
          <a:p>
            <a:pPr lvl="1"/>
            <a:r>
              <a:rPr lang="en-US" sz="2400" dirty="0"/>
              <a:t>Set-up a schedule to review/assess your process &amp; records on a sliding time frame (i.e., longer &amp; longer between) until you reach a ‘standard’ time frame</a:t>
            </a:r>
          </a:p>
          <a:p>
            <a:pPr lvl="1"/>
            <a:r>
              <a:rPr lang="en-US" sz="2400" dirty="0"/>
              <a:t>When complete, notify FSIS IPP you want a review to determine if your plan meets the definition of an RSA</a:t>
            </a:r>
          </a:p>
          <a:p>
            <a:pPr lvl="2"/>
            <a:r>
              <a:rPr lang="en-US" sz="2000" dirty="0"/>
              <a:t>Input will be provided by DVMS &amp; Circuit level supervisors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8863E-6C46-4284-9DC2-37BAFCE4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Creating Your RSA Plan </a:t>
            </a:r>
            <a:r>
              <a:rPr lang="en-US" sz="3200" dirty="0"/>
              <a:t>– cont’d</a:t>
            </a:r>
          </a:p>
        </p:txBody>
      </p:sp>
    </p:spTree>
    <p:extLst>
      <p:ext uri="{BB962C8B-B14F-4D97-AF65-F5344CB8AC3E}">
        <p14:creationId xmlns:p14="http://schemas.microsoft.com/office/powerpoint/2010/main" val="1407288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F4CCBF-7414-4F9E-A00A-C337D6AE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6" y="914400"/>
            <a:ext cx="4004186" cy="2641633"/>
          </a:xfrm>
        </p:spPr>
        <p:txBody>
          <a:bodyPr/>
          <a:lstStyle/>
          <a:p>
            <a:pPr>
              <a:defRPr/>
            </a:pPr>
            <a:r>
              <a:rPr lang="en-US" dirty="0"/>
              <a:t>Resources –</a:t>
            </a:r>
            <a:br>
              <a:rPr lang="en-US" dirty="0"/>
            </a:br>
            <a:r>
              <a:rPr lang="en-US" sz="2800" dirty="0"/>
              <a:t>go to FSIS website: </a:t>
            </a:r>
            <a:r>
              <a:rPr lang="en-US" sz="2800" dirty="0">
                <a:hlinkClick r:id="rId3"/>
              </a:rPr>
              <a:t>www.fsis.usda.gov</a:t>
            </a:r>
            <a:br>
              <a:rPr lang="en-US" sz="2800" dirty="0"/>
            </a:br>
            <a:br>
              <a:rPr lang="en-US" sz="1600" dirty="0"/>
            </a:br>
            <a:r>
              <a:rPr lang="en-US" sz="1600" dirty="0"/>
              <a:t>type “humane handling” in Search then click on first item     HH Resource page</a:t>
            </a:r>
            <a:endParaRPr lang="en-US" dirty="0"/>
          </a:p>
        </p:txBody>
      </p:sp>
      <p:pic>
        <p:nvPicPr>
          <p:cNvPr id="25603" name="Picture 5" descr="MPj02628110000[1]">
            <a:extLst>
              <a:ext uri="{FF2B5EF4-FFF2-40B4-BE49-F238E27FC236}">
                <a16:creationId xmlns:a16="http://schemas.microsoft.com/office/drawing/2014/main" id="{FD5029BE-AFE0-46C4-B712-586579E37B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81401"/>
            <a:ext cx="3952568" cy="2641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02AF2-8D34-4AA9-B3BD-3FE7A3F34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34" y="1295400"/>
            <a:ext cx="4038600" cy="5105400"/>
          </a:xfrm>
        </p:spPr>
        <p:txBody>
          <a:bodyPr/>
          <a:lstStyle/>
          <a:p>
            <a:r>
              <a:rPr lang="en-US" dirty="0"/>
              <a:t>FSIS Compliance Guide for SA (2013)</a:t>
            </a:r>
          </a:p>
          <a:p>
            <a:pPr lvl="1"/>
            <a:r>
              <a:rPr lang="en-US" dirty="0"/>
              <a:t>Pages 6 - 11</a:t>
            </a:r>
          </a:p>
          <a:p>
            <a:pPr lvl="1"/>
            <a:r>
              <a:rPr lang="en-US" dirty="0"/>
              <a:t>Attachment 2</a:t>
            </a:r>
          </a:p>
          <a:p>
            <a:pPr lvl="1"/>
            <a:r>
              <a:rPr lang="en-US" dirty="0"/>
              <a:t>Attachment 3</a:t>
            </a:r>
          </a:p>
          <a:p>
            <a:pPr lvl="1"/>
            <a:r>
              <a:rPr lang="en-US" dirty="0"/>
              <a:t>Attachment 4</a:t>
            </a:r>
          </a:p>
          <a:p>
            <a:r>
              <a:rPr lang="en-US" dirty="0"/>
              <a:t>Dir. 6900.2, Rev. 2</a:t>
            </a:r>
          </a:p>
          <a:p>
            <a:pPr lvl="1"/>
            <a:r>
              <a:rPr lang="en-US" dirty="0"/>
              <a:t>Chapter I, Section VII</a:t>
            </a:r>
          </a:p>
          <a:p>
            <a:pPr lvl="1"/>
            <a:r>
              <a:rPr lang="en-US" dirty="0"/>
              <a:t>Chapter VII, Section IV</a:t>
            </a:r>
          </a:p>
          <a:p>
            <a:pPr lvl="1"/>
            <a:r>
              <a:rPr lang="en-US" dirty="0"/>
              <a:t>Attachment 3</a:t>
            </a:r>
          </a:p>
          <a:p>
            <a:r>
              <a:rPr lang="en-US" dirty="0"/>
              <a:t>FSIS Notice 34-18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EB30D94-C360-467B-B6D4-0596B9629F0B}"/>
              </a:ext>
            </a:extLst>
          </p:cNvPr>
          <p:cNvSpPr/>
          <p:nvPr/>
        </p:nvSpPr>
        <p:spPr bwMode="auto">
          <a:xfrm>
            <a:off x="2286000" y="3124200"/>
            <a:ext cx="196641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12A352-C8F7-4C81-B3CF-CAAF509AC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defRPr/>
            </a:pPr>
            <a:r>
              <a:rPr lang="en-US" dirty="0"/>
              <a:t>DVM degree in 1998; MS in 2003</a:t>
            </a:r>
          </a:p>
          <a:p>
            <a:pPr>
              <a:defRPr/>
            </a:pPr>
            <a:r>
              <a:rPr lang="en-US" dirty="0"/>
              <a:t>Positions held with FSIS since Dec. 2001</a:t>
            </a:r>
          </a:p>
          <a:p>
            <a:pPr lvl="1">
              <a:defRPr/>
            </a:pPr>
            <a:r>
              <a:rPr lang="en-US" dirty="0"/>
              <a:t>Relief SPHV in Lawrence and Denver Districts</a:t>
            </a:r>
          </a:p>
          <a:p>
            <a:pPr lvl="1">
              <a:defRPr/>
            </a:pPr>
            <a:r>
              <a:rPr lang="en-US" dirty="0"/>
              <a:t>In-plant IIC/SPHV in Lawrence District</a:t>
            </a:r>
          </a:p>
          <a:p>
            <a:pPr lvl="1">
              <a:defRPr/>
            </a:pPr>
            <a:r>
              <a:rPr lang="en-US" dirty="0"/>
              <a:t>DVMS for Lawrence District*</a:t>
            </a:r>
          </a:p>
          <a:p>
            <a:pPr lvl="1">
              <a:defRPr/>
            </a:pPr>
            <a:r>
              <a:rPr lang="en-US" dirty="0"/>
              <a:t>Humane Handling (HH) Enforcement Coordinator in DC*</a:t>
            </a:r>
          </a:p>
          <a:p>
            <a:pPr lvl="1">
              <a:defRPr/>
            </a:pPr>
            <a:r>
              <a:rPr lang="en-US" dirty="0"/>
              <a:t>FLS – Eugene Circuit, Denver District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   * total of 5 years with primary focus on HH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5F06FB-5ACB-4717-9937-039D4A73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 Little About 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BFB09-031B-4C65-858F-7B57FEFCDB6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/>
              <a:t>Thank you for your </a:t>
            </a:r>
            <a:br>
              <a:rPr lang="en-US" sz="4000" dirty="0"/>
            </a:br>
            <a:r>
              <a:rPr lang="en-US" sz="4000" dirty="0"/>
              <a:t>time and attention.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AB557A-3F07-4AE0-8060-B3ECD4BD9D5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r>
              <a:rPr lang="en-US" dirty="0"/>
              <a:t>Sallee J. Dixson, DVMS, MS</a:t>
            </a:r>
          </a:p>
          <a:p>
            <a:r>
              <a:rPr lang="en-US" sz="2800" dirty="0"/>
              <a:t>SPHV with USDA-FSIS-OFO</a:t>
            </a:r>
          </a:p>
          <a:p>
            <a:r>
              <a:rPr lang="en-US" sz="2400" dirty="0">
                <a:hlinkClick r:id="rId2"/>
              </a:rPr>
              <a:t>sallee.dixson@usda.gov</a:t>
            </a:r>
            <a:endParaRPr lang="en-US" sz="2400" dirty="0"/>
          </a:p>
          <a:p>
            <a:r>
              <a:rPr lang="en-US" sz="2400" dirty="0"/>
              <a:t>Gov. Cell: 541-429-9862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C2172C-CB78-4539-A829-C9311B7C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762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703BB86-218E-4E42-A03B-0D4037AE7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2217299"/>
            <a:ext cx="4246586" cy="41073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26547-5FDF-46A5-90DC-1D857C82F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33600"/>
            <a:ext cx="7924800" cy="4191000"/>
          </a:xfrm>
        </p:spPr>
        <p:txBody>
          <a:bodyPr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dirty="0"/>
              <a:t>RSA Development History within FSIS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Creating Your RSA Plan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Combined Q &amp; A Session – </a:t>
            </a:r>
          </a:p>
          <a:p>
            <a:pPr marL="400050" lvl="1" indent="0">
              <a:buNone/>
              <a:defRPr/>
            </a:pPr>
            <a:r>
              <a:rPr lang="en-US" dirty="0"/>
              <a:t>with Ben Meyer of Revel Meat Company </a:t>
            </a:r>
          </a:p>
          <a:p>
            <a:pPr marL="400050" lvl="1" indent="0">
              <a:buNone/>
              <a:defRPr/>
            </a:pPr>
            <a:r>
              <a:rPr lang="en-US" dirty="0"/>
              <a:t>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C92E1A-6B64-4ADE-9822-CEC43DE7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Presentation Contents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B375FB-20DA-4604-8432-A4B7D94C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799"/>
          </a:xfrm>
        </p:spPr>
        <p:txBody>
          <a:bodyPr/>
          <a:lstStyle/>
          <a:p>
            <a:pPr>
              <a:defRPr/>
            </a:pPr>
            <a:r>
              <a:rPr lang="en-US" dirty="0"/>
              <a:t>Federal Register – Docket # 04-013N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dirty="0"/>
              <a:t>(September 9, 2004): SA introduced</a:t>
            </a:r>
            <a:endParaRPr lang="en-US" sz="1000" dirty="0"/>
          </a:p>
          <a:p>
            <a:pPr>
              <a:defRPr/>
            </a:pPr>
            <a:r>
              <a:rPr lang="en-US" dirty="0"/>
              <a:t>FSIS Directive 6900.2, Rev.2 (2011):     </a:t>
            </a:r>
            <a:r>
              <a:rPr lang="en-US" sz="2800" dirty="0"/>
              <a:t>RSA introduced</a:t>
            </a:r>
          </a:p>
          <a:p>
            <a:pPr>
              <a:defRPr/>
            </a:pPr>
            <a:r>
              <a:rPr lang="en-US" dirty="0"/>
              <a:t>FSIS 2013 Compliance Guide: </a:t>
            </a:r>
            <a:r>
              <a:rPr lang="en-US" sz="2800" dirty="0"/>
              <a:t>Systematic Approach to HH of Livestock &amp; RSA information</a:t>
            </a:r>
          </a:p>
          <a:p>
            <a:pPr>
              <a:defRPr/>
            </a:pPr>
            <a:r>
              <a:rPr lang="en-US" dirty="0"/>
              <a:t>New PHIS Task </a:t>
            </a:r>
            <a:r>
              <a:rPr lang="en-US" sz="2800" dirty="0"/>
              <a:t>(2017) - Notice  04-17 (2017), reissued as Notice 34-18 (2018): Assessment - Verification Review of RSA for HH/Slaughter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479AA-36DF-4B61-A54E-31C5F0E7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RSA Development History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6A576-78FA-4B5A-9EF6-A9DE211BD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7244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800" dirty="0"/>
              <a:t>	</a:t>
            </a:r>
            <a:r>
              <a:rPr lang="en-US" dirty="0"/>
              <a:t>“Humane Handling and Slaughter Requirements and the Merits of a Systematic Approach To Meet Such Requirements”</a:t>
            </a:r>
            <a:endParaRPr lang="en-US" sz="2000" dirty="0"/>
          </a:p>
          <a:p>
            <a:pPr>
              <a:defRPr/>
            </a:pPr>
            <a:r>
              <a:rPr lang="en-US" dirty="0"/>
              <a:t>Reasons for issuance</a:t>
            </a:r>
          </a:p>
          <a:p>
            <a:pPr>
              <a:defRPr/>
            </a:pPr>
            <a:r>
              <a:rPr lang="en-US" dirty="0"/>
              <a:t>Four parts to a systematic approach</a:t>
            </a:r>
          </a:p>
          <a:p>
            <a:pPr lvl="1">
              <a:defRPr/>
            </a:pPr>
            <a:r>
              <a:rPr lang="en-US" dirty="0"/>
              <a:t>Initial assessment</a:t>
            </a:r>
          </a:p>
          <a:p>
            <a:pPr lvl="1">
              <a:defRPr/>
            </a:pPr>
            <a:r>
              <a:rPr lang="en-US" dirty="0"/>
              <a:t>Facility design and handling practices</a:t>
            </a:r>
          </a:p>
          <a:p>
            <a:pPr lvl="1">
              <a:defRPr/>
            </a:pPr>
            <a:r>
              <a:rPr lang="en-US" dirty="0"/>
              <a:t>Periodic evaluations of handling and stunning</a:t>
            </a:r>
          </a:p>
          <a:p>
            <a:pPr lvl="1">
              <a:defRPr/>
            </a:pPr>
            <a:r>
              <a:rPr lang="en-US" dirty="0"/>
              <a:t>Improvements made when determined necessary</a:t>
            </a:r>
          </a:p>
          <a:p>
            <a:pPr>
              <a:defRPr/>
            </a:pPr>
            <a:endParaRPr lang="en-US" sz="28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04ABB-C9DB-4800-AFF8-7D2FC629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Federal Register Notice </a:t>
            </a:r>
            <a:r>
              <a:rPr lang="en-US" sz="2800" dirty="0"/>
              <a:t>(Sept. 2004)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C6DAE4-41D5-449B-A6C2-AD7E0EE5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Directive 6900.2, Rev. 2 </a:t>
            </a:r>
            <a:r>
              <a:rPr lang="en-US" sz="2800" dirty="0"/>
              <a:t>(Aug. 2011)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D47B-1199-42A0-982E-8F46DD45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0" y="1752600"/>
            <a:ext cx="5257800" cy="44958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3200" dirty="0"/>
              <a:t>“Humane Handling and Slaughter of Livestock”</a:t>
            </a:r>
            <a:endParaRPr lang="en-US" sz="3200" b="1" dirty="0"/>
          </a:p>
          <a:p>
            <a:pPr>
              <a:defRPr/>
            </a:pPr>
            <a:r>
              <a:rPr lang="en-US" dirty="0"/>
              <a:t>Directive reissued to provide updated instructions to IPP including introduction of:</a:t>
            </a:r>
          </a:p>
          <a:p>
            <a:pPr lvl="1">
              <a:defRPr/>
            </a:pPr>
            <a:r>
              <a:rPr lang="en-US" dirty="0"/>
              <a:t>Do no further harm concept, and</a:t>
            </a:r>
          </a:p>
          <a:p>
            <a:pPr lvl="1">
              <a:defRPr/>
            </a:pPr>
            <a:r>
              <a:rPr lang="en-US" dirty="0"/>
              <a:t>Robust Systematic Approach – written animal handling plan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14340" name="Picture 7" descr="j0438661">
            <a:extLst>
              <a:ext uri="{FF2B5EF4-FFF2-40B4-BE49-F238E27FC236}">
                <a16:creationId xmlns:a16="http://schemas.microsoft.com/office/drawing/2014/main" id="{5628A102-B494-4F82-B00F-9DBD113A0E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98638"/>
            <a:ext cx="2928938" cy="437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AEE8CA-CEAE-4BC1-BEE5-B1C6A7757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90999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information in Dir. 6900.2, Rev. 2</a:t>
            </a:r>
          </a:p>
          <a:p>
            <a:pPr lvl="1">
              <a:defRPr/>
            </a:pPr>
            <a:r>
              <a:rPr lang="en-US" dirty="0"/>
              <a:t>No regulatory requirement for written SA to HH</a:t>
            </a:r>
          </a:p>
          <a:p>
            <a:pPr lvl="1">
              <a:defRPr/>
            </a:pPr>
            <a:r>
              <a:rPr lang="en-US" dirty="0"/>
              <a:t>Noncompliance records (NRs) will </a:t>
            </a:r>
            <a:r>
              <a:rPr lang="en-US" u="sng" dirty="0"/>
              <a:t>not</a:t>
            </a:r>
            <a:r>
              <a:rPr lang="en-US" dirty="0"/>
              <a:t> be issued for failure to follow a written RSA plan </a:t>
            </a:r>
            <a:r>
              <a:rPr lang="en-US" u="sng" dirty="0"/>
              <a:t>unless</a:t>
            </a:r>
            <a:r>
              <a:rPr lang="en-US" dirty="0"/>
              <a:t> there is an identifiable failure to meet one of the Humane Handling regulations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</a:rPr>
              <a:t>Voluntary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development/implementation of a ‘Robust’ SA </a:t>
            </a:r>
            <a:r>
              <a:rPr lang="en-US" dirty="0">
                <a:solidFill>
                  <a:srgbClr val="FFFF00"/>
                </a:solidFill>
                <a:highlight>
                  <a:srgbClr val="FFFF00"/>
                </a:highlight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>regulatory discretion </a:t>
            </a:r>
            <a:r>
              <a:rPr lang="en-US" dirty="0">
                <a:solidFill>
                  <a:srgbClr val="FFFF00"/>
                </a:solidFill>
              </a:rPr>
              <a:t>in the enforcement response to an egregious event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6F740-BB0E-4FF8-86B9-FA774442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Directive 6900.2, Rev. 2 </a:t>
            </a:r>
            <a:r>
              <a:rPr lang="en-US" sz="3200" dirty="0"/>
              <a:t>– cont’d</a:t>
            </a:r>
          </a:p>
        </p:txBody>
      </p:sp>
      <p:sp>
        <p:nvSpPr>
          <p:cNvPr id="16388" name="Right Arrow 3">
            <a:extLst>
              <a:ext uri="{FF2B5EF4-FFF2-40B4-BE49-F238E27FC236}">
                <a16:creationId xmlns:a16="http://schemas.microsoft.com/office/drawing/2014/main" id="{2A47CB99-FB8A-4DFD-AE0F-3B163FB06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10200"/>
            <a:ext cx="152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3833AB-C2A6-407E-AD2D-71901C55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484437"/>
            <a:ext cx="8229600" cy="4373563"/>
          </a:xfrm>
        </p:spPr>
        <p:txBody>
          <a:bodyPr/>
          <a:lstStyle/>
          <a:p>
            <a:pPr>
              <a:defRPr/>
            </a:pPr>
            <a:r>
              <a:rPr lang="en-US" dirty="0"/>
              <a:t>Dir. 6900.2, </a:t>
            </a:r>
            <a:r>
              <a:rPr lang="en-US" sz="2400" dirty="0"/>
              <a:t>Chap. VII, Part IV, Section C</a:t>
            </a:r>
          </a:p>
          <a:p>
            <a:pPr lvl="1">
              <a:defRPr/>
            </a:pPr>
            <a:r>
              <a:rPr lang="en-US" dirty="0"/>
              <a:t>If there is an Egregious HH incident – </a:t>
            </a:r>
          </a:p>
          <a:p>
            <a:pPr marL="457200" lvl="1" indent="0">
              <a:buNone/>
              <a:defRPr/>
            </a:pPr>
            <a:r>
              <a:rPr lang="en-US" sz="2400" dirty="0"/>
              <a:t>     IPP may recommend* NOIE </a:t>
            </a:r>
            <a:r>
              <a:rPr lang="en-US" sz="2400" u="sng" dirty="0"/>
              <a:t>if:</a:t>
            </a:r>
            <a:endParaRPr lang="en-US" sz="2400" dirty="0"/>
          </a:p>
          <a:p>
            <a:pPr lvl="2">
              <a:defRPr/>
            </a:pPr>
            <a:r>
              <a:rPr lang="en-US" dirty="0"/>
              <a:t>No recent HH enforcements</a:t>
            </a:r>
          </a:p>
          <a:p>
            <a:pPr lvl="2">
              <a:defRPr/>
            </a:pPr>
            <a:r>
              <a:rPr lang="en-US" dirty="0"/>
              <a:t>Consistently meeting HH regulatory requirements</a:t>
            </a:r>
          </a:p>
          <a:p>
            <a:pPr lvl="2">
              <a:defRPr/>
            </a:pPr>
            <a:r>
              <a:rPr lang="en-US" dirty="0"/>
              <a:t>Operating under written Robust SA plan</a:t>
            </a:r>
          </a:p>
          <a:p>
            <a:pPr lvl="2">
              <a:defRPr/>
            </a:pPr>
            <a:r>
              <a:rPr lang="en-US" dirty="0"/>
              <a:t>Robustness demonstrated through effective/documented implementation</a:t>
            </a:r>
          </a:p>
          <a:p>
            <a:pPr marL="914400" lvl="2" indent="0">
              <a:buNone/>
              <a:defRPr/>
            </a:pPr>
            <a:r>
              <a:rPr lang="en-US" dirty="0"/>
              <a:t>   * Final decision is made at the district office level</a:t>
            </a:r>
          </a:p>
          <a:p>
            <a:pPr lvl="2"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F3ACE7-4EAC-46D9-BE0D-7AF991C4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65236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What is</a:t>
            </a:r>
            <a:r>
              <a:rPr lang="en-US" dirty="0"/>
              <a:t> </a:t>
            </a:r>
            <a:r>
              <a:rPr lang="en-US" sz="4000" dirty="0"/>
              <a:t>Regulatory Discretion?</a:t>
            </a:r>
            <a:br>
              <a:rPr lang="en-US" dirty="0"/>
            </a:br>
            <a:r>
              <a:rPr lang="en-US" sz="2800" dirty="0"/>
              <a:t> Option to implement lesser enforcement level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9F588-1926-46CC-900F-7052CB44F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343400"/>
          </a:xfrm>
        </p:spPr>
        <p:txBody>
          <a:bodyPr/>
          <a:lstStyle/>
          <a:p>
            <a:pPr>
              <a:defRPr/>
            </a:pPr>
            <a:r>
              <a:rPr lang="en-US" dirty="0"/>
              <a:t>Attachment 3 to Dir. 6900.2, Rev. 2 -</a:t>
            </a:r>
            <a:r>
              <a:rPr lang="en-US" sz="2400" dirty="0"/>
              <a:t>Addresses development of a written RSA plan that:</a:t>
            </a:r>
            <a:endParaRPr lang="en-US" dirty="0"/>
          </a:p>
          <a:p>
            <a:pPr lvl="1">
              <a:defRPr/>
            </a:pPr>
            <a:r>
              <a:rPr lang="en-US" dirty="0"/>
              <a:t>Is tailored to a specific establishment – must address all four steps of a SA to HH </a:t>
            </a:r>
          </a:p>
          <a:p>
            <a:pPr marL="457200" lvl="1" indent="0">
              <a:buNone/>
              <a:defRPr/>
            </a:pPr>
            <a:r>
              <a:rPr lang="en-US" sz="2000" dirty="0"/>
              <a:t>     (per 2004 Federal Register Notice)</a:t>
            </a:r>
          </a:p>
          <a:p>
            <a:pPr lvl="1">
              <a:defRPr/>
            </a:pPr>
            <a:r>
              <a:rPr lang="en-US" dirty="0"/>
              <a:t>Describes procedures to be implemented</a:t>
            </a:r>
          </a:p>
          <a:p>
            <a:pPr lvl="1">
              <a:defRPr/>
            </a:pPr>
            <a:r>
              <a:rPr lang="en-US" dirty="0"/>
              <a:t>Describes monitoring records to be kept</a:t>
            </a:r>
          </a:p>
          <a:p>
            <a:pPr lvl="1">
              <a:defRPr/>
            </a:pPr>
            <a:r>
              <a:rPr lang="en-US" dirty="0"/>
              <a:t>Describes actions to be taken when a failure to effectively implement is identified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FBD74-36D2-4E43-AB1F-CC34E87C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Directive 6900.2, Rev. 2 </a:t>
            </a:r>
            <a:r>
              <a:rPr lang="en-US" sz="3200" dirty="0"/>
              <a:t>– cont’d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14875</TotalTime>
  <Words>1181</Words>
  <Application>Microsoft Office PowerPoint</Application>
  <PresentationFormat>On-screen Show (4:3)</PresentationFormat>
  <Paragraphs>175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Wingdings</vt:lpstr>
      <vt:lpstr>Stream</vt:lpstr>
      <vt:lpstr>Creating an Individualized  Robust Systematic Approach (RSA) Plan</vt:lpstr>
      <vt:lpstr>A Little About Me</vt:lpstr>
      <vt:lpstr>Presentation Contents</vt:lpstr>
      <vt:lpstr>RSA Development History</vt:lpstr>
      <vt:lpstr>Federal Register Notice (Sept. 2004)</vt:lpstr>
      <vt:lpstr>Directive 6900.2, Rev. 2 (Aug. 2011)</vt:lpstr>
      <vt:lpstr>Directive 6900.2, Rev. 2 – cont’d</vt:lpstr>
      <vt:lpstr>What is Regulatory Discretion?  Option to implement lesser enforcement level</vt:lpstr>
      <vt:lpstr>Directive 6900.2, Rev. 2 – cont’d</vt:lpstr>
      <vt:lpstr>FSIS 2013 Compliance Guide: Systematic Approach to HH of Livestock</vt:lpstr>
      <vt:lpstr>Notice  04-17 (2017) –  reissued as Notice 34-18 (2018)</vt:lpstr>
      <vt:lpstr>PowerPoint Presentation</vt:lpstr>
      <vt:lpstr>Creating Your RSA Plan</vt:lpstr>
      <vt:lpstr>Creating Your RSA Plan - cont’d  </vt:lpstr>
      <vt:lpstr>Creating Your RSA Plan – cont’d</vt:lpstr>
      <vt:lpstr>Creating Your RSA Plan – cont’d</vt:lpstr>
      <vt:lpstr>Creating Your RSA Plan – cont’d</vt:lpstr>
      <vt:lpstr>Creating Your RSA Plan – cont’d</vt:lpstr>
      <vt:lpstr>Resources – go to FSIS website: www.fsis.usda.gov  type “humane handling” in Search then click on first item     HH Resource page</vt:lpstr>
      <vt:lpstr>Thank you for your  time and attention.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Maggie</dc:creator>
  <cp:lastModifiedBy>Dixson, Sallee - FSIS</cp:lastModifiedBy>
  <cp:revision>688</cp:revision>
  <cp:lastPrinted>2019-09-26T16:58:02Z</cp:lastPrinted>
  <dcterms:created xsi:type="dcterms:W3CDTF">2009-08-26T19:30:43Z</dcterms:created>
  <dcterms:modified xsi:type="dcterms:W3CDTF">2019-09-26T20:27:02Z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